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64" r:id="rId3"/>
    <p:sldId id="257" r:id="rId4"/>
    <p:sldId id="258" r:id="rId5"/>
    <p:sldId id="259" r:id="rId6"/>
    <p:sldId id="260" r:id="rId7"/>
    <p:sldId id="261"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1344" y="-13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EC6113-1A9C-0049-BDB2-85EEB772CE7A}" type="datetimeFigureOut">
              <a:rPr lang="en-US" smtClean="0"/>
              <a:t>2015-05-28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42503A-1939-E349-9476-0AF8065771F7}" type="slidenum">
              <a:rPr lang="en-US" smtClean="0"/>
              <a:t>‹#›</a:t>
            </a:fld>
            <a:endParaRPr lang="en-US"/>
          </a:p>
        </p:txBody>
      </p:sp>
    </p:spTree>
    <p:extLst>
      <p:ext uri="{BB962C8B-B14F-4D97-AF65-F5344CB8AC3E}">
        <p14:creationId xmlns:p14="http://schemas.microsoft.com/office/powerpoint/2010/main" val="190767554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42503A-1939-E349-9476-0AF8065771F7}" type="slidenum">
              <a:rPr lang="en-US" smtClean="0"/>
              <a:t>6</a:t>
            </a:fld>
            <a:endParaRPr lang="en-US"/>
          </a:p>
        </p:txBody>
      </p:sp>
    </p:spTree>
    <p:extLst>
      <p:ext uri="{BB962C8B-B14F-4D97-AF65-F5344CB8AC3E}">
        <p14:creationId xmlns:p14="http://schemas.microsoft.com/office/powerpoint/2010/main" val="6078322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chor="b"/>
          <a:lstStyle>
            <a:lvl1pPr>
              <a:defRPr sz="54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chor="t">
            <a:normAutofit/>
          </a:bodyPr>
          <a:lstStyle>
            <a:lvl1pPr marL="0" indent="0" algn="ctr">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pPr/>
              <a:t>2015-05-28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36636D-D922-432D-A958-524484B5923D}" type="datetimeFigureOut">
              <a:rPr lang="en-US" smtClean="0"/>
              <a:pPr/>
              <a:t>2015-05-28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ncho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pPr/>
              <a:t>2015-05-28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pPr/>
              <a:t>2015-05-28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8E36636D-D922-432D-A958-524484B5923D}" type="datetimeFigureOut">
              <a:rPr lang="en-US" smtClean="0"/>
              <a:pPr/>
              <a:t>2015-05-28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E36636D-D922-432D-A958-524484B5923D}" type="datetimeFigureOut">
              <a:rPr lang="en-US" smtClean="0"/>
              <a:pPr/>
              <a:t>2015-05-28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t"/>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t"/>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E36636D-D922-432D-A958-524484B5923D}" type="datetimeFigureOut">
              <a:rPr lang="en-US" smtClean="0"/>
              <a:pPr/>
              <a:t>2015-05-28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E36636D-D922-432D-A958-524484B5923D}" type="datetimeFigureOut">
              <a:rPr lang="en-US" smtClean="0"/>
              <a:pPr/>
              <a:t>2015-05-28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36636D-D922-432D-A958-524484B5923D}" type="datetimeFigureOut">
              <a:rPr lang="en-US" smtClean="0"/>
              <a:pPr/>
              <a:t>2015-05-28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solidFill>
                  <a:schemeClr val="accent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8E36636D-D922-432D-A958-524484B5923D}" type="datetimeFigureOut">
              <a:rPr lang="en-US" smtClean="0"/>
              <a:pPr/>
              <a:t>2015-05-28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nchor="t"/>
          <a:lstStyle>
            <a:lvl1pPr marL="0" indent="0">
              <a:buNone/>
              <a:defRPr sz="1400">
                <a:solidFill>
                  <a:schemeClr val="accent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8E36636D-D922-432D-A958-524484B5923D}" type="datetimeFigureOut">
              <a:rPr lang="en-US" smtClean="0"/>
              <a:pPr/>
              <a:t>2015-05-28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457200"/>
            <a:ext cx="8229600" cy="1143000"/>
          </a:xfrm>
          <a:prstGeom prst="rect">
            <a:avLst/>
          </a:prstGeom>
        </p:spPr>
        <p:txBody>
          <a:bodyPr vert="horz" lIns="91440" tIns="45720" rIns="91440" bIns="45720" rtlCol="0" anchor="t">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chor="ctr">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36636D-D922-432D-A958-524484B5923D}" type="datetimeFigureOut">
              <a:rPr lang="en-US" smtClean="0"/>
              <a:pPr/>
              <a:t>2015-05-28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28FB93-0A08-4E7D-8E63-9EFA29F1E09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0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50000"/>
        </a:lnSpc>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lnSpc>
          <a:spcPct val="150000"/>
        </a:lnSpc>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50000"/>
        </a:lnSpc>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50000"/>
        </a:lnSpc>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50000"/>
        </a:lnSpc>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nma.org/index.php/minerals-publications/40-common-minerals-and-their-uses" TargetMode="External"/><Relationship Id="rId4" Type="http://schemas.openxmlformats.org/officeDocument/2006/relationships/image" Target="../media/image1.jpeg"/><Relationship Id="rId5"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hyperlink" Target="https://www.google.ca/?gfe_rd=cr&amp;ei=FGxkVY3UFMiy8weVtIAg%23safe=strict&amp;q=definition+of+rocks"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www.nma.org/index.php/minerals-publications/40-common-minerals-and-their-uses" TargetMode="External"/><Relationship Id="rId4" Type="http://schemas.openxmlformats.org/officeDocument/2006/relationships/image" Target="../media/image3.jpeg"/><Relationship Id="rId5" Type="http://schemas.openxmlformats.org/officeDocument/2006/relationships/image" Target="../media/image4.jpeg"/><Relationship Id="rId6"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hyperlink" Target="https://www.google.ca/?gfe_rd=cr&amp;ei=FGxkVY3UFMiy8weVtIAg%23safe=strict&amp;q=definition+of+gold"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hyperlink" Target="http://www.nma.org/index.php/minerals-publications/40-common-minerals-and-their-uses"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nma.org/index.php/minerals-publications/40-common-minerals-and-their-uses" TargetMode="External"/><Relationship Id="rId4" Type="http://schemas.openxmlformats.org/officeDocument/2006/relationships/image" Target="../media/image8.jpeg"/><Relationship Id="rId5"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3" Type="http://schemas.openxmlformats.org/officeDocument/2006/relationships/hyperlink" Target="http://www.nma.org/index.php/minerals-publications/40-common-minerals-and-their-uses" TargetMode="External"/><Relationship Id="rId4" Type="http://schemas.openxmlformats.org/officeDocument/2006/relationships/image" Target="../media/image10.jpeg"/><Relationship Id="rId5" Type="http://schemas.openxmlformats.org/officeDocument/2006/relationships/image" Target="../media/image11.jpeg"/><Relationship Id="rId1" Type="http://schemas.openxmlformats.org/officeDocument/2006/relationships/slideLayout" Target="../slideLayouts/slideLayout2.xml"/><Relationship Id="rId2" Type="http://schemas.openxmlformats.org/officeDocument/2006/relationships/hyperlink" Target="https://www.google.ca/?gfe_rd=cr&amp;ei=IbxlVd2zF63z8weFgoH4Bg%23safe=strict&amp;q=what+is+the+definition+of+lithium"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nma.org/index.php/minerals-publications/40-common-minerals-and-their-uses" TargetMode="External"/><Relationship Id="rId4" Type="http://schemas.openxmlformats.org/officeDocument/2006/relationships/image" Target="../media/image12.jpeg"/><Relationship Id="rId5" Type="http://schemas.openxmlformats.org/officeDocument/2006/relationships/image" Target="../media/image13.jpeg"/><Relationship Id="rId1" Type="http://schemas.openxmlformats.org/officeDocument/2006/relationships/slideLayout" Target="../slideLayouts/slideLayout2.xml"/><Relationship Id="rId2" Type="http://schemas.openxmlformats.org/officeDocument/2006/relationships/hyperlink" Target="https://www.google.ca/?gfe_rd=cr&amp;ei=IbxlVd2zF63z8weFgoH4Bg%23safe=strict&amp;q=what+is+the+definition+of+lead"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95412"/>
            <a:ext cx="7772400" cy="1470025"/>
          </a:xfrm>
        </p:spPr>
        <p:txBody>
          <a:bodyPr>
            <a:normAutofit/>
          </a:bodyPr>
          <a:lstStyle/>
          <a:p>
            <a:r>
              <a:rPr lang="en-US" sz="4000" dirty="0" smtClean="0"/>
              <a:t>Top 5 Important </a:t>
            </a:r>
            <a:r>
              <a:rPr lang="en-US" sz="4000" dirty="0"/>
              <a:t>M</a:t>
            </a:r>
            <a:r>
              <a:rPr lang="en-US" sz="4000" dirty="0" smtClean="0"/>
              <a:t>inerals </a:t>
            </a:r>
            <a:endParaRPr lang="en-US" sz="4000" dirty="0"/>
          </a:p>
        </p:txBody>
      </p:sp>
      <p:sp>
        <p:nvSpPr>
          <p:cNvPr id="3" name="Subtitle 2"/>
          <p:cNvSpPr>
            <a:spLocks noGrp="1"/>
          </p:cNvSpPr>
          <p:nvPr>
            <p:ph type="subTitle" idx="1"/>
          </p:nvPr>
        </p:nvSpPr>
        <p:spPr>
          <a:xfrm>
            <a:off x="1019545" y="3886200"/>
            <a:ext cx="6400800" cy="1752600"/>
          </a:xfrm>
        </p:spPr>
        <p:txBody>
          <a:bodyPr/>
          <a:lstStyle/>
          <a:p>
            <a:r>
              <a:rPr lang="en-US" dirty="0" smtClean="0"/>
              <a:t>By, Alexis and Zack </a:t>
            </a:r>
            <a:endParaRPr lang="en-US" dirty="0"/>
          </a:p>
        </p:txBody>
      </p:sp>
    </p:spTree>
    <p:extLst>
      <p:ext uri="{BB962C8B-B14F-4D97-AF65-F5344CB8AC3E}">
        <p14:creationId xmlns:p14="http://schemas.microsoft.com/office/powerpoint/2010/main" val="205627682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a:t>
            </a:r>
            <a:r>
              <a:rPr lang="en-US" dirty="0" smtClean="0"/>
              <a:t>verview</a:t>
            </a:r>
            <a:endParaRPr lang="en-US" dirty="0"/>
          </a:p>
        </p:txBody>
      </p:sp>
      <p:sp>
        <p:nvSpPr>
          <p:cNvPr id="3" name="Content Placeholder 2"/>
          <p:cNvSpPr>
            <a:spLocks noGrp="1"/>
          </p:cNvSpPr>
          <p:nvPr>
            <p:ph idx="1"/>
          </p:nvPr>
        </p:nvSpPr>
        <p:spPr>
          <a:xfrm>
            <a:off x="457200" y="2806700"/>
            <a:ext cx="8229600" cy="3319463"/>
          </a:xfrm>
        </p:spPr>
        <p:txBody>
          <a:bodyPr/>
          <a:lstStyle/>
          <a:p>
            <a:pPr marL="0" indent="0">
              <a:buNone/>
            </a:pPr>
            <a:r>
              <a:rPr lang="en-US" dirty="0" smtClean="0"/>
              <a:t>There are all kinds of rocks in the world Zack and I will be telling you the definition of rocks , gold, copper , earth ,lithium and lead </a:t>
            </a:r>
            <a:endParaRPr lang="en-US" dirty="0"/>
          </a:p>
        </p:txBody>
      </p:sp>
    </p:spTree>
    <p:extLst>
      <p:ext uri="{BB962C8B-B14F-4D97-AF65-F5344CB8AC3E}">
        <p14:creationId xmlns:p14="http://schemas.microsoft.com/office/powerpoint/2010/main" val="29923187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dirty="0" smtClean="0"/>
              <a:t>Vocabulary</a:t>
            </a:r>
            <a:endParaRPr lang="en-US" sz="7200" dirty="0"/>
          </a:p>
        </p:txBody>
      </p:sp>
      <p:sp>
        <p:nvSpPr>
          <p:cNvPr id="3" name="Content Placeholder 2"/>
          <p:cNvSpPr>
            <a:spLocks noGrp="1"/>
          </p:cNvSpPr>
          <p:nvPr>
            <p:ph idx="1"/>
          </p:nvPr>
        </p:nvSpPr>
        <p:spPr>
          <a:xfrm>
            <a:off x="460343" y="1425760"/>
            <a:ext cx="7978020" cy="1784779"/>
          </a:xfrm>
        </p:spPr>
        <p:txBody>
          <a:bodyPr>
            <a:normAutofit/>
          </a:bodyPr>
          <a:lstStyle/>
          <a:p>
            <a:pPr marL="0" indent="0">
              <a:buNone/>
            </a:pPr>
            <a:r>
              <a:rPr lang="en-US" sz="4000" dirty="0" smtClean="0"/>
              <a:t>Rocks</a:t>
            </a:r>
            <a:r>
              <a:rPr lang="en-US" sz="3000" dirty="0" smtClean="0"/>
              <a:t>—are a solid mineral on the surface of the earth </a:t>
            </a:r>
            <a:endParaRPr lang="en-US" sz="3000" dirty="0"/>
          </a:p>
        </p:txBody>
      </p:sp>
      <p:sp>
        <p:nvSpPr>
          <p:cNvPr id="4" name="Rectangle 3"/>
          <p:cNvSpPr/>
          <p:nvPr/>
        </p:nvSpPr>
        <p:spPr>
          <a:xfrm>
            <a:off x="3755742" y="1554033"/>
            <a:ext cx="3313527" cy="461665"/>
          </a:xfrm>
          <a:prstGeom prst="rect">
            <a:avLst/>
          </a:prstGeom>
        </p:spPr>
        <p:txBody>
          <a:bodyPr wrap="none">
            <a:spAutoFit/>
          </a:bodyPr>
          <a:lstStyle/>
          <a:p>
            <a:r>
              <a:rPr lang="en-US" sz="2400" dirty="0" smtClean="0">
                <a:hlinkClick r:id="rId2"/>
              </a:rPr>
              <a:t>www.google.ca/.webloc</a:t>
            </a:r>
            <a:endParaRPr lang="en-US" sz="2400" dirty="0">
              <a:hlinkClick r:id="rId2"/>
            </a:endParaRPr>
          </a:p>
        </p:txBody>
      </p:sp>
      <p:sp>
        <p:nvSpPr>
          <p:cNvPr id="6" name="Rectangle 5"/>
          <p:cNvSpPr/>
          <p:nvPr/>
        </p:nvSpPr>
        <p:spPr>
          <a:xfrm>
            <a:off x="460343" y="1415534"/>
            <a:ext cx="2436747" cy="369332"/>
          </a:xfrm>
          <a:prstGeom prst="rect">
            <a:avLst/>
          </a:prstGeom>
        </p:spPr>
        <p:txBody>
          <a:bodyPr wrap="none">
            <a:spAutoFit/>
          </a:bodyPr>
          <a:lstStyle/>
          <a:p>
            <a:r>
              <a:rPr lang="en-US" dirty="0" smtClean="0">
                <a:hlinkClick r:id="rId3"/>
              </a:rPr>
              <a:t>www.nma.org/.webloc</a:t>
            </a:r>
            <a:endParaRPr lang="en-US" dirty="0">
              <a:hlinkClick r:id="rId3"/>
            </a:endParaRPr>
          </a:p>
        </p:txBody>
      </p:sp>
      <p:pic>
        <p:nvPicPr>
          <p:cNvPr id="7" name="Picture 6" descr="images-2.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94300" y="2540000"/>
            <a:ext cx="3492500" cy="2324100"/>
          </a:xfrm>
          <a:prstGeom prst="rect">
            <a:avLst/>
          </a:prstGeom>
        </p:spPr>
      </p:pic>
      <p:pic>
        <p:nvPicPr>
          <p:cNvPr id="8" name="Picture 7" descr="images-3.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3210539"/>
            <a:ext cx="3492500" cy="2324100"/>
          </a:xfrm>
          <a:prstGeom prst="rect">
            <a:avLst/>
          </a:prstGeom>
        </p:spPr>
      </p:pic>
    </p:spTree>
    <p:extLst>
      <p:ext uri="{BB962C8B-B14F-4D97-AF65-F5344CB8AC3E}">
        <p14:creationId xmlns:p14="http://schemas.microsoft.com/office/powerpoint/2010/main" val="162888098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dirty="0" smtClean="0"/>
              <a:t>Vocabulary</a:t>
            </a:r>
            <a:endParaRPr lang="en-US" sz="7200" dirty="0"/>
          </a:p>
        </p:txBody>
      </p:sp>
      <p:sp>
        <p:nvSpPr>
          <p:cNvPr id="3" name="Content Placeholder 2"/>
          <p:cNvSpPr>
            <a:spLocks noGrp="1"/>
          </p:cNvSpPr>
          <p:nvPr>
            <p:ph idx="1"/>
          </p:nvPr>
        </p:nvSpPr>
        <p:spPr>
          <a:xfrm>
            <a:off x="457200" y="1600200"/>
            <a:ext cx="8229600" cy="1854637"/>
          </a:xfrm>
        </p:spPr>
        <p:txBody>
          <a:bodyPr>
            <a:normAutofit fontScale="55000" lnSpcReduction="20000"/>
          </a:bodyPr>
          <a:lstStyle/>
          <a:p>
            <a:pPr marL="0" indent="0">
              <a:buNone/>
            </a:pPr>
            <a:r>
              <a:rPr lang="en-US" sz="6500" dirty="0" smtClean="0"/>
              <a:t>Gold</a:t>
            </a:r>
            <a:r>
              <a:rPr lang="en-US" sz="3600" dirty="0" smtClean="0"/>
              <a:t>—</a:t>
            </a:r>
            <a:r>
              <a:rPr lang="en-US" sz="4600" dirty="0" smtClean="0"/>
              <a:t>Is a yellow expensive metal. The value is </a:t>
            </a:r>
            <a:r>
              <a:rPr lang="en-US" sz="4600" dirty="0" smtClean="0"/>
              <a:t>very </a:t>
            </a:r>
            <a:r>
              <a:rPr lang="en-US" sz="4600" dirty="0" smtClean="0"/>
              <a:t>high. It is used in </a:t>
            </a:r>
            <a:r>
              <a:rPr lang="en-US" sz="4600" dirty="0" err="1" smtClean="0"/>
              <a:t>jewerly</a:t>
            </a:r>
            <a:r>
              <a:rPr lang="en-US" sz="4600" dirty="0"/>
              <a:t> ,</a:t>
            </a:r>
            <a:r>
              <a:rPr lang="en-US" sz="4600" dirty="0" smtClean="0"/>
              <a:t> arts , dentistry and medicine  </a:t>
            </a:r>
            <a:endParaRPr lang="en-US" sz="4600" dirty="0"/>
          </a:p>
        </p:txBody>
      </p:sp>
      <p:sp>
        <p:nvSpPr>
          <p:cNvPr id="4" name="Rectangle 3"/>
          <p:cNvSpPr/>
          <p:nvPr/>
        </p:nvSpPr>
        <p:spPr>
          <a:xfrm>
            <a:off x="4012685" y="1600200"/>
            <a:ext cx="2988168" cy="400110"/>
          </a:xfrm>
          <a:prstGeom prst="rect">
            <a:avLst/>
          </a:prstGeom>
        </p:spPr>
        <p:txBody>
          <a:bodyPr wrap="none">
            <a:spAutoFit/>
          </a:bodyPr>
          <a:lstStyle/>
          <a:p>
            <a:r>
              <a:rPr lang="en-US" sz="2000" dirty="0" smtClean="0">
                <a:hlinkClick r:id="rId2"/>
              </a:rPr>
              <a:t>www.google.ca/ 2.webloc</a:t>
            </a:r>
            <a:endParaRPr lang="en-US" sz="2000" dirty="0">
              <a:hlinkClick r:id="rId2"/>
            </a:endParaRPr>
          </a:p>
        </p:txBody>
      </p:sp>
      <p:sp>
        <p:nvSpPr>
          <p:cNvPr id="5" name="Rectangle 4"/>
          <p:cNvSpPr/>
          <p:nvPr/>
        </p:nvSpPr>
        <p:spPr>
          <a:xfrm>
            <a:off x="685799" y="1600200"/>
            <a:ext cx="2436747" cy="369332"/>
          </a:xfrm>
          <a:prstGeom prst="rect">
            <a:avLst/>
          </a:prstGeom>
        </p:spPr>
        <p:txBody>
          <a:bodyPr wrap="none">
            <a:spAutoFit/>
          </a:bodyPr>
          <a:lstStyle/>
          <a:p>
            <a:r>
              <a:rPr lang="en-US" dirty="0" smtClean="0">
                <a:hlinkClick r:id="rId3"/>
              </a:rPr>
              <a:t>www.nma.org/.webloc</a:t>
            </a:r>
            <a:endParaRPr lang="en-US" dirty="0">
              <a:hlinkClick r:id="rId3"/>
            </a:endParaRPr>
          </a:p>
        </p:txBody>
      </p:sp>
      <p:pic>
        <p:nvPicPr>
          <p:cNvPr id="6" name="Picture 5" descr="Unknown.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054" y="3124200"/>
            <a:ext cx="3276600" cy="2400300"/>
          </a:xfrm>
          <a:prstGeom prst="rect">
            <a:avLst/>
          </a:prstGeom>
        </p:spPr>
      </p:pic>
      <p:pic>
        <p:nvPicPr>
          <p:cNvPr id="7" name="Picture 6" descr="Unknown-1.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34100" y="3124200"/>
            <a:ext cx="2794000" cy="1866900"/>
          </a:xfrm>
          <a:prstGeom prst="rect">
            <a:avLst/>
          </a:prstGeom>
        </p:spPr>
      </p:pic>
      <p:pic>
        <p:nvPicPr>
          <p:cNvPr id="8" name="Picture 7" descr="Unknown-4.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24150" y="4406900"/>
            <a:ext cx="3644900" cy="2235200"/>
          </a:xfrm>
          <a:prstGeom prst="rect">
            <a:avLst/>
          </a:prstGeom>
        </p:spPr>
      </p:pic>
    </p:spTree>
    <p:extLst>
      <p:ext uri="{BB962C8B-B14F-4D97-AF65-F5344CB8AC3E}">
        <p14:creationId xmlns:p14="http://schemas.microsoft.com/office/powerpoint/2010/main" val="355279234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727200"/>
          </a:xfrm>
        </p:spPr>
        <p:txBody>
          <a:bodyPr>
            <a:normAutofit/>
          </a:bodyPr>
          <a:lstStyle/>
          <a:p>
            <a:r>
              <a:rPr lang="en-US" dirty="0" smtClean="0"/>
              <a:t>Vocabulary</a:t>
            </a:r>
            <a:br>
              <a:rPr lang="en-US" dirty="0" smtClean="0"/>
            </a:br>
            <a:r>
              <a:rPr lang="en-CA" sz="1300" dirty="0" smtClean="0"/>
              <a:t>https</a:t>
            </a:r>
            <a:r>
              <a:rPr lang="en-CA" sz="1300" dirty="0"/>
              <a:t>://</a:t>
            </a:r>
            <a:r>
              <a:rPr lang="en-CA" sz="1300" dirty="0" err="1"/>
              <a:t>www.google.ca</a:t>
            </a:r>
            <a:r>
              <a:rPr lang="en-CA" sz="1300" dirty="0"/>
              <a:t>/#safe=</a:t>
            </a:r>
            <a:r>
              <a:rPr lang="en-CA" sz="1300" dirty="0" err="1"/>
              <a:t>strict&amp;q</a:t>
            </a:r>
            <a:r>
              <a:rPr lang="en-CA" sz="1300" dirty="0"/>
              <a:t>=</a:t>
            </a:r>
            <a:r>
              <a:rPr lang="en-CA" sz="1300" dirty="0" err="1"/>
              <a:t>what+is+the+definition+of+copper</a:t>
            </a:r>
            <a:r>
              <a:rPr lang="en-US" sz="1300" dirty="0"/>
              <a:t/>
            </a:r>
            <a:br>
              <a:rPr lang="en-US" sz="1300" dirty="0"/>
            </a:br>
            <a:endParaRPr lang="en-US" sz="1300" dirty="0"/>
          </a:p>
        </p:txBody>
      </p:sp>
      <p:sp>
        <p:nvSpPr>
          <p:cNvPr id="3" name="Content Placeholder 2"/>
          <p:cNvSpPr>
            <a:spLocks noGrp="1"/>
          </p:cNvSpPr>
          <p:nvPr>
            <p:ph idx="1"/>
          </p:nvPr>
        </p:nvSpPr>
        <p:spPr/>
        <p:txBody>
          <a:bodyPr>
            <a:normAutofit/>
          </a:bodyPr>
          <a:lstStyle/>
          <a:p>
            <a:r>
              <a:rPr lang="en-US" sz="4400" b="1" dirty="0" smtClean="0">
                <a:latin typeface="Calibri"/>
                <a:ea typeface="Calibri"/>
                <a:cs typeface="Times New Roman"/>
              </a:rPr>
              <a:t>Copper—</a:t>
            </a:r>
            <a:r>
              <a:rPr lang="en-US" sz="2800" b="1" dirty="0" smtClean="0">
                <a:latin typeface="Calibri"/>
                <a:ea typeface="Calibri"/>
                <a:cs typeface="Times New Roman"/>
              </a:rPr>
              <a:t>it is a red and brown medal it has a chemical element of a atomic used in building  , construction ,  electric , cables , plumbing and more </a:t>
            </a:r>
            <a:endParaRPr lang="en-CA" sz="2800" dirty="0" smtClean="0">
              <a:latin typeface="Calibri"/>
              <a:ea typeface="Calibri"/>
              <a:cs typeface="Times New Roman"/>
            </a:endParaRPr>
          </a:p>
          <a:p>
            <a:endParaRPr lang="en-CA" sz="1600" dirty="0" smtClean="0"/>
          </a:p>
          <a:p>
            <a:endParaRPr lang="en-CA" sz="1600" dirty="0"/>
          </a:p>
          <a:p>
            <a:endParaRPr lang="en-CA" sz="1600" dirty="0" smtClean="0"/>
          </a:p>
          <a:p>
            <a:endParaRPr lang="en-CA" sz="1600" dirty="0"/>
          </a:p>
          <a:p>
            <a:endParaRPr lang="en-CA" sz="1600" dirty="0" smtClean="0"/>
          </a:p>
        </p:txBody>
      </p:sp>
      <p:sp>
        <p:nvSpPr>
          <p:cNvPr id="4" name="Rectangle 3"/>
          <p:cNvSpPr/>
          <p:nvPr/>
        </p:nvSpPr>
        <p:spPr>
          <a:xfrm>
            <a:off x="3480626" y="1593334"/>
            <a:ext cx="2436747" cy="369332"/>
          </a:xfrm>
          <a:prstGeom prst="rect">
            <a:avLst/>
          </a:prstGeom>
        </p:spPr>
        <p:txBody>
          <a:bodyPr wrap="none">
            <a:spAutoFit/>
          </a:bodyPr>
          <a:lstStyle/>
          <a:p>
            <a:r>
              <a:rPr lang="en-US" dirty="0" smtClean="0">
                <a:hlinkClick r:id="rId2"/>
              </a:rPr>
              <a:t>www.nma.org/.webloc</a:t>
            </a:r>
            <a:endParaRPr lang="en-US" dirty="0">
              <a:hlinkClick r:id="rId2"/>
            </a:endParaRPr>
          </a:p>
        </p:txBody>
      </p:sp>
      <p:pic>
        <p:nvPicPr>
          <p:cNvPr id="5" name="Picture 4" descr="Unknown-6.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3981966"/>
            <a:ext cx="2933700" cy="2768600"/>
          </a:xfrm>
          <a:prstGeom prst="rect">
            <a:avLst/>
          </a:prstGeom>
        </p:spPr>
      </p:pic>
      <p:pic>
        <p:nvPicPr>
          <p:cNvPr id="6" name="Picture 5" descr="Unknown-5.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53100" y="4172466"/>
            <a:ext cx="3149600" cy="2578100"/>
          </a:xfrm>
          <a:prstGeom prst="rect">
            <a:avLst/>
          </a:prstGeom>
        </p:spPr>
      </p:pic>
    </p:spTree>
    <p:extLst>
      <p:ext uri="{BB962C8B-B14F-4D97-AF65-F5344CB8AC3E}">
        <p14:creationId xmlns:p14="http://schemas.microsoft.com/office/powerpoint/2010/main" val="62012033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a:xfrm>
            <a:off x="457200" y="1600201"/>
            <a:ext cx="8229600" cy="2501899"/>
          </a:xfrm>
        </p:spPr>
        <p:txBody>
          <a:bodyPr/>
          <a:lstStyle/>
          <a:p>
            <a:r>
              <a:rPr lang="en-US" dirty="0" smtClean="0"/>
              <a:t>Earth—the planet living things live on. It is are world and a substance of land it is a solid liquid and gas </a:t>
            </a:r>
            <a:endParaRPr lang="en-US" dirty="0"/>
          </a:p>
        </p:txBody>
      </p:sp>
      <p:sp>
        <p:nvSpPr>
          <p:cNvPr id="4" name="Rectangle 3"/>
          <p:cNvSpPr/>
          <p:nvPr/>
        </p:nvSpPr>
        <p:spPr>
          <a:xfrm>
            <a:off x="1080326" y="1415534"/>
            <a:ext cx="2436747" cy="369332"/>
          </a:xfrm>
          <a:prstGeom prst="rect">
            <a:avLst/>
          </a:prstGeom>
        </p:spPr>
        <p:txBody>
          <a:bodyPr wrap="none">
            <a:spAutoFit/>
          </a:bodyPr>
          <a:lstStyle/>
          <a:p>
            <a:r>
              <a:rPr lang="en-US" dirty="0" smtClean="0">
                <a:hlinkClick r:id="rId3"/>
              </a:rPr>
              <a:t>www.nma.org/.webloc</a:t>
            </a:r>
            <a:endParaRPr lang="en-US" dirty="0">
              <a:hlinkClick r:id="rId3"/>
            </a:endParaRPr>
          </a:p>
        </p:txBody>
      </p:sp>
      <p:pic>
        <p:nvPicPr>
          <p:cNvPr id="5" name="Picture 4" descr="Unknown-7.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4000" y="4000500"/>
            <a:ext cx="3111500" cy="2857500"/>
          </a:xfrm>
          <a:prstGeom prst="rect">
            <a:avLst/>
          </a:prstGeom>
        </p:spPr>
      </p:pic>
      <p:pic>
        <p:nvPicPr>
          <p:cNvPr id="6" name="Picture 5" descr="Unknown-8.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89600" y="3784600"/>
            <a:ext cx="3276600" cy="2832100"/>
          </a:xfrm>
          <a:prstGeom prst="rect">
            <a:avLst/>
          </a:prstGeom>
        </p:spPr>
      </p:pic>
    </p:spTree>
    <p:extLst>
      <p:ext uri="{BB962C8B-B14F-4D97-AF65-F5344CB8AC3E}">
        <p14:creationId xmlns:p14="http://schemas.microsoft.com/office/powerpoint/2010/main" val="208406160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 </a:t>
            </a:r>
            <a:endParaRPr lang="en-US" dirty="0"/>
          </a:p>
        </p:txBody>
      </p:sp>
      <p:sp>
        <p:nvSpPr>
          <p:cNvPr id="3" name="Content Placeholder 2"/>
          <p:cNvSpPr>
            <a:spLocks noGrp="1"/>
          </p:cNvSpPr>
          <p:nvPr>
            <p:ph idx="1"/>
          </p:nvPr>
        </p:nvSpPr>
        <p:spPr>
          <a:xfrm>
            <a:off x="457200" y="1600201"/>
            <a:ext cx="8229600" cy="2006599"/>
          </a:xfrm>
        </p:spPr>
        <p:txBody>
          <a:bodyPr/>
          <a:lstStyle/>
          <a:p>
            <a:r>
              <a:rPr lang="en-US" dirty="0" smtClean="0"/>
              <a:t>Lithium—</a:t>
            </a:r>
            <a:r>
              <a:rPr lang="en-US" sz="2400" dirty="0" smtClean="0"/>
              <a:t>a soft silver white metal used in glass , batteries , medicine , hand healed electronics devices </a:t>
            </a:r>
            <a:endParaRPr lang="en-US" sz="2400" dirty="0"/>
          </a:p>
        </p:txBody>
      </p:sp>
      <p:sp>
        <p:nvSpPr>
          <p:cNvPr id="4" name="Rectangle 3"/>
          <p:cNvSpPr/>
          <p:nvPr/>
        </p:nvSpPr>
        <p:spPr>
          <a:xfrm>
            <a:off x="5166182" y="1434068"/>
            <a:ext cx="2707818" cy="369332"/>
          </a:xfrm>
          <a:prstGeom prst="rect">
            <a:avLst/>
          </a:prstGeom>
        </p:spPr>
        <p:txBody>
          <a:bodyPr wrap="none">
            <a:spAutoFit/>
          </a:bodyPr>
          <a:lstStyle/>
          <a:p>
            <a:r>
              <a:rPr lang="en-US" dirty="0" smtClean="0">
                <a:hlinkClick r:id="rId2"/>
              </a:rPr>
              <a:t>www.google.ca/ 3.webloc</a:t>
            </a:r>
            <a:endParaRPr lang="en-US" dirty="0">
              <a:hlinkClick r:id="rId2"/>
            </a:endParaRPr>
          </a:p>
        </p:txBody>
      </p:sp>
      <p:sp>
        <p:nvSpPr>
          <p:cNvPr id="5" name="Rectangle 4"/>
          <p:cNvSpPr/>
          <p:nvPr/>
        </p:nvSpPr>
        <p:spPr>
          <a:xfrm>
            <a:off x="1372426" y="1415534"/>
            <a:ext cx="2436747" cy="369332"/>
          </a:xfrm>
          <a:prstGeom prst="rect">
            <a:avLst/>
          </a:prstGeom>
        </p:spPr>
        <p:txBody>
          <a:bodyPr wrap="none">
            <a:spAutoFit/>
          </a:bodyPr>
          <a:lstStyle/>
          <a:p>
            <a:r>
              <a:rPr lang="en-US" dirty="0" smtClean="0">
                <a:hlinkClick r:id="rId3"/>
              </a:rPr>
              <a:t>www.nma.org/.webloc</a:t>
            </a:r>
            <a:endParaRPr lang="en-US" dirty="0">
              <a:hlinkClick r:id="rId3"/>
            </a:endParaRPr>
          </a:p>
        </p:txBody>
      </p:sp>
      <p:pic>
        <p:nvPicPr>
          <p:cNvPr id="6" name="Picture 5" descr="Unknown-1.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999" y="3403600"/>
            <a:ext cx="3682173" cy="2806700"/>
          </a:xfrm>
          <a:prstGeom prst="rect">
            <a:avLst/>
          </a:prstGeom>
        </p:spPr>
      </p:pic>
      <p:pic>
        <p:nvPicPr>
          <p:cNvPr id="7" name="Picture 6" descr="Unknown.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26100" y="3492500"/>
            <a:ext cx="3060700" cy="2971800"/>
          </a:xfrm>
          <a:prstGeom prst="rect">
            <a:avLst/>
          </a:prstGeom>
        </p:spPr>
      </p:pic>
    </p:spTree>
    <p:extLst>
      <p:ext uri="{BB962C8B-B14F-4D97-AF65-F5344CB8AC3E}">
        <p14:creationId xmlns:p14="http://schemas.microsoft.com/office/powerpoint/2010/main" val="12275444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Vocabulary</a:t>
            </a:r>
            <a:endParaRPr lang="en-US" dirty="0"/>
          </a:p>
        </p:txBody>
      </p:sp>
      <p:sp>
        <p:nvSpPr>
          <p:cNvPr id="3" name="Content Placeholder 2"/>
          <p:cNvSpPr>
            <a:spLocks noGrp="1"/>
          </p:cNvSpPr>
          <p:nvPr>
            <p:ph idx="1"/>
          </p:nvPr>
        </p:nvSpPr>
        <p:spPr>
          <a:xfrm>
            <a:off x="457200" y="1600201"/>
            <a:ext cx="8229600" cy="2247899"/>
          </a:xfrm>
        </p:spPr>
        <p:txBody>
          <a:bodyPr/>
          <a:lstStyle/>
          <a:p>
            <a:r>
              <a:rPr lang="en-US" dirty="0" smtClean="0"/>
              <a:t>Lead—</a:t>
            </a:r>
            <a:r>
              <a:rPr lang="en-US" sz="2400" dirty="0" smtClean="0"/>
              <a:t>used in lead acid batteries gasoline and in old fashion pencils , and it can go into your water </a:t>
            </a:r>
            <a:endParaRPr lang="en-US" sz="2400" dirty="0"/>
          </a:p>
        </p:txBody>
      </p:sp>
      <p:sp>
        <p:nvSpPr>
          <p:cNvPr id="5" name="Rectangle 4"/>
          <p:cNvSpPr/>
          <p:nvPr/>
        </p:nvSpPr>
        <p:spPr>
          <a:xfrm>
            <a:off x="4945291" y="1230869"/>
            <a:ext cx="2707818" cy="369332"/>
          </a:xfrm>
          <a:prstGeom prst="rect">
            <a:avLst/>
          </a:prstGeom>
        </p:spPr>
        <p:txBody>
          <a:bodyPr wrap="none">
            <a:spAutoFit/>
          </a:bodyPr>
          <a:lstStyle/>
          <a:p>
            <a:r>
              <a:rPr lang="en-US" smtClean="0">
                <a:hlinkClick r:id="rId2"/>
              </a:rPr>
              <a:t>www.google.ca/ 4.webloc</a:t>
            </a:r>
            <a:endParaRPr lang="en-US">
              <a:hlinkClick r:id="rId2"/>
            </a:endParaRPr>
          </a:p>
        </p:txBody>
      </p:sp>
      <p:sp>
        <p:nvSpPr>
          <p:cNvPr id="6" name="Rectangle 5"/>
          <p:cNvSpPr/>
          <p:nvPr/>
        </p:nvSpPr>
        <p:spPr>
          <a:xfrm>
            <a:off x="2045526" y="1249403"/>
            <a:ext cx="2436747" cy="369332"/>
          </a:xfrm>
          <a:prstGeom prst="rect">
            <a:avLst/>
          </a:prstGeom>
        </p:spPr>
        <p:txBody>
          <a:bodyPr wrap="none">
            <a:spAutoFit/>
          </a:bodyPr>
          <a:lstStyle/>
          <a:p>
            <a:r>
              <a:rPr lang="en-US" smtClean="0">
                <a:hlinkClick r:id="rId3"/>
              </a:rPr>
              <a:t>www.nma.org/.webloc</a:t>
            </a:r>
            <a:endParaRPr lang="en-US">
              <a:hlinkClick r:id="rId3"/>
            </a:endParaRPr>
          </a:p>
        </p:txBody>
      </p:sp>
      <p:pic>
        <p:nvPicPr>
          <p:cNvPr id="4" name="Picture 3" descr="Unknown-4.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9700" y="3594100"/>
            <a:ext cx="2844800" cy="2844800"/>
          </a:xfrm>
          <a:prstGeom prst="rect">
            <a:avLst/>
          </a:prstGeom>
        </p:spPr>
      </p:pic>
      <p:pic>
        <p:nvPicPr>
          <p:cNvPr id="7" name="Picture 6" descr="Unknown-5.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5291" y="3752850"/>
            <a:ext cx="3492500" cy="2324100"/>
          </a:xfrm>
          <a:prstGeom prst="rect">
            <a:avLst/>
          </a:prstGeom>
        </p:spPr>
      </p:pic>
    </p:spTree>
    <p:extLst>
      <p:ext uri="{BB962C8B-B14F-4D97-AF65-F5344CB8AC3E}">
        <p14:creationId xmlns:p14="http://schemas.microsoft.com/office/powerpoint/2010/main" val="30239843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Concepts</a:t>
            </a:r>
            <a:endParaRPr lang="en-US" dirty="0"/>
          </a:p>
        </p:txBody>
      </p:sp>
      <p:sp>
        <p:nvSpPr>
          <p:cNvPr id="3" name="Content Placeholder 2"/>
          <p:cNvSpPr>
            <a:spLocks noGrp="1"/>
          </p:cNvSpPr>
          <p:nvPr>
            <p:ph idx="1"/>
          </p:nvPr>
        </p:nvSpPr>
        <p:spPr/>
        <p:txBody>
          <a:bodyPr>
            <a:normAutofit fontScale="70000" lnSpcReduction="20000"/>
          </a:bodyPr>
          <a:lstStyle/>
          <a:p>
            <a:pPr>
              <a:lnSpc>
                <a:spcPct val="107000"/>
              </a:lnSpc>
              <a:spcAft>
                <a:spcPts val="800"/>
              </a:spcAft>
            </a:pPr>
            <a:r>
              <a:rPr lang="en-US" b="1" dirty="0">
                <a:latin typeface="Calibri"/>
                <a:ea typeface="Calibri"/>
                <a:cs typeface="Times New Roman"/>
              </a:rPr>
              <a:t> </a:t>
            </a:r>
            <a:endParaRPr lang="en-CA" dirty="0">
              <a:latin typeface="Calibri"/>
              <a:ea typeface="Calibri"/>
              <a:cs typeface="Times New Roman"/>
            </a:endParaRPr>
          </a:p>
          <a:p>
            <a:pPr>
              <a:lnSpc>
                <a:spcPct val="107000"/>
              </a:lnSpc>
              <a:spcAft>
                <a:spcPts val="800"/>
              </a:spcAft>
            </a:pPr>
            <a:r>
              <a:rPr lang="en-US" b="1" dirty="0">
                <a:latin typeface="Calibri"/>
                <a:ea typeface="Calibri"/>
                <a:cs typeface="Times New Roman"/>
              </a:rPr>
              <a:t>Rocks are important because geologists use the evidence from the rocks which are fossils to learn about what earth was like in the past and what living things were here before us. Can you picture a </a:t>
            </a:r>
            <a:r>
              <a:rPr lang="en-US" b="1" dirty="0" smtClean="0">
                <a:latin typeface="Calibri"/>
                <a:ea typeface="Calibri"/>
                <a:cs typeface="Times New Roman"/>
              </a:rPr>
              <a:t>world </a:t>
            </a:r>
            <a:r>
              <a:rPr lang="en-US" b="1" dirty="0">
                <a:latin typeface="Calibri"/>
                <a:ea typeface="Calibri"/>
                <a:cs typeface="Times New Roman"/>
              </a:rPr>
              <a:t>without rocks if there was no rocks we would be living in a cave because we wouldn’t have houses to live in because we would have no tools not even a pencil we would have no </a:t>
            </a:r>
            <a:r>
              <a:rPr lang="en-US" b="1" dirty="0" err="1" smtClean="0">
                <a:latin typeface="Calibri"/>
                <a:ea typeface="Calibri"/>
                <a:cs typeface="Times New Roman"/>
              </a:rPr>
              <a:t>tv</a:t>
            </a:r>
            <a:r>
              <a:rPr lang="en-US" b="1" dirty="0" smtClean="0">
                <a:latin typeface="Calibri"/>
                <a:ea typeface="Calibri"/>
                <a:cs typeface="Times New Roman"/>
              </a:rPr>
              <a:t> or </a:t>
            </a:r>
            <a:r>
              <a:rPr lang="en-US" b="1" dirty="0">
                <a:latin typeface="Calibri"/>
                <a:ea typeface="Calibri"/>
                <a:cs typeface="Times New Roman"/>
              </a:rPr>
              <a:t>cars and even schools because we would not have any supplies to build houses or anything because we would not have nails, axe , hammers, </a:t>
            </a:r>
            <a:r>
              <a:rPr lang="en-US" b="1" dirty="0" err="1">
                <a:latin typeface="Calibri"/>
                <a:ea typeface="Calibri"/>
                <a:cs typeface="Times New Roman"/>
              </a:rPr>
              <a:t>ect</a:t>
            </a:r>
            <a:r>
              <a:rPr lang="en-US" b="1" dirty="0">
                <a:latin typeface="Calibri"/>
                <a:ea typeface="Calibri"/>
                <a:cs typeface="Times New Roman"/>
              </a:rPr>
              <a:t>  </a:t>
            </a:r>
            <a:r>
              <a:rPr lang="en-US" b="1" dirty="0" smtClean="0">
                <a:latin typeface="Calibri"/>
                <a:ea typeface="Calibri"/>
                <a:cs typeface="Times New Roman"/>
              </a:rPr>
              <a:t>and if we did not have school we would not be able to learn so we would not be able to make money </a:t>
            </a:r>
            <a:endParaRPr lang="en-CA" dirty="0">
              <a:latin typeface="Calibri"/>
              <a:ea typeface="Calibri"/>
              <a:cs typeface="Times New Roman"/>
            </a:endParaRPr>
          </a:p>
          <a:p>
            <a:endParaRPr lang="en-US" dirty="0"/>
          </a:p>
        </p:txBody>
      </p:sp>
    </p:spTree>
    <p:extLst>
      <p:ext uri="{BB962C8B-B14F-4D97-AF65-F5344CB8AC3E}">
        <p14:creationId xmlns:p14="http://schemas.microsoft.com/office/powerpoint/2010/main" val="351725111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wilight">
  <a:themeElements>
    <a:clrScheme name="Pixel">
      <a:dk1>
        <a:srgbClr val="103154"/>
      </a:dk1>
      <a:lt1>
        <a:srgbClr val="FFFFFF"/>
      </a:lt1>
      <a:dk2>
        <a:srgbClr val="00BFC3"/>
      </a:dk2>
      <a:lt2>
        <a:srgbClr val="0096FF"/>
      </a:lt2>
      <a:accent1>
        <a:srgbClr val="FF7F01"/>
      </a:accent1>
      <a:accent2>
        <a:srgbClr val="F1B015"/>
      </a:accent2>
      <a:accent3>
        <a:srgbClr val="FBEC85"/>
      </a:accent3>
      <a:accent4>
        <a:srgbClr val="D2C2F1"/>
      </a:accent4>
      <a:accent5>
        <a:srgbClr val="DA5AF4"/>
      </a:accent5>
      <a:accent6>
        <a:srgbClr val="9D09D1"/>
      </a:accent6>
      <a:hlink>
        <a:srgbClr val="1286C9"/>
      </a:hlink>
      <a:folHlink>
        <a:srgbClr val="A8C2E7"/>
      </a:folHlink>
    </a:clrScheme>
    <a:fontScheme name="Capital">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Twiligh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fov="600000">
              <a:rot lat="0" lon="0" rev="0"/>
            </a:camera>
            <a:lightRig rig="threePt" dir="t">
              <a:rot lat="0" lon="0" rev="1200000"/>
            </a:lightRig>
          </a:scene3d>
          <a:sp3d>
            <a:bevelT w="63500" h="25400"/>
          </a:sp3d>
        </a:effectStyle>
      </a:effectStyleLst>
      <a:bgFillStyleLst>
        <a:solidFill>
          <a:schemeClr val="phClr"/>
        </a:solidFill>
        <a:gradFill rotWithShape="1">
          <a:gsLst>
            <a:gs pos="0">
              <a:schemeClr val="bg1">
                <a:shade val="100000"/>
                <a:satMod val="300000"/>
              </a:schemeClr>
            </a:gs>
            <a:gs pos="31000">
              <a:schemeClr val="bg1">
                <a:tint val="100000"/>
                <a:satMod val="300000"/>
              </a:schemeClr>
            </a:gs>
            <a:gs pos="62000">
              <a:schemeClr val="phClr">
                <a:tint val="100000"/>
                <a:shade val="100000"/>
                <a:satMod val="100000"/>
              </a:schemeClr>
            </a:gs>
            <a:gs pos="100000">
              <a:schemeClr val="phClr">
                <a:shade val="100000"/>
                <a:hueMod val="93000"/>
                <a:satMod val="50000"/>
                <a:lumMod val="200000"/>
              </a:schemeClr>
            </a:gs>
          </a:gsLst>
          <a:lin ang="5400000" scaled="0"/>
        </a:gradFill>
        <a:gradFill rotWithShape="1">
          <a:gsLst>
            <a:gs pos="0">
              <a:schemeClr val="phClr">
                <a:tint val="100000"/>
                <a:satMod val="100000"/>
              </a:schemeClr>
            </a:gs>
            <a:gs pos="100000">
              <a:schemeClr val="phClr">
                <a:tint val="100000"/>
                <a:shade val="100000"/>
                <a:alpha val="100000"/>
                <a:hueMod val="100000"/>
                <a:satMod val="150000"/>
                <a:lumMod val="5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Twilight.thmx</Template>
  <TotalTime>105</TotalTime>
  <Words>223</Words>
  <Application>Microsoft Macintosh PowerPoint</Application>
  <PresentationFormat>On-screen Show (4:3)</PresentationFormat>
  <Paragraphs>33</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Twilight</vt:lpstr>
      <vt:lpstr>Top 5 Important Minerals </vt:lpstr>
      <vt:lpstr>Overview</vt:lpstr>
      <vt:lpstr>Vocabulary</vt:lpstr>
      <vt:lpstr>Vocabulary</vt:lpstr>
      <vt:lpstr>Vocabulary https://www.google.ca/#safe=strict&amp;q=what+is+the+definition+of+copper </vt:lpstr>
      <vt:lpstr>Vocabulary</vt:lpstr>
      <vt:lpstr>Vocabulary </vt:lpstr>
      <vt:lpstr>Vocabulary</vt:lpstr>
      <vt:lpstr>Concepts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 5 Important Minerals </dc:title>
  <dc:creator>Student</dc:creator>
  <cp:lastModifiedBy>Student</cp:lastModifiedBy>
  <cp:revision>11</cp:revision>
  <dcterms:created xsi:type="dcterms:W3CDTF">2015-05-26T12:30:02Z</dcterms:created>
  <dcterms:modified xsi:type="dcterms:W3CDTF">2015-05-28T13:00:52Z</dcterms:modified>
</cp:coreProperties>
</file>